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56" r:id="rId6"/>
    <p:sldId id="257" r:id="rId7"/>
    <p:sldId id="261" r:id="rId8"/>
    <p:sldId id="258" r:id="rId9"/>
    <p:sldId id="259" r:id="rId10"/>
    <p:sldId id="260" r:id="rId11"/>
    <p:sldId id="262" r:id="rId12"/>
    <p:sldId id="263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mages(4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74142"/>
            <a:ext cx="8458200" cy="358385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228600"/>
            <a:ext cx="7924800" cy="31547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0" cap="rnd" cmpd="thinThick">
            <a:solidFill>
              <a:srgbClr val="00B0F0"/>
            </a:solidFill>
            <a:beve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  <a:sp3d>
            <a:bevelT prst="angle"/>
            <a:bevelB w="165100" prst="coolSlant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199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স্বাগতম</a:t>
            </a:r>
            <a:endParaRPr lang="en-US" sz="199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636" r="49587" b="4243"/>
          <a:stretch/>
        </p:blipFill>
        <p:spPr>
          <a:xfrm>
            <a:off x="0" y="0"/>
            <a:ext cx="4648200" cy="70212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636" r="49587" b="4243"/>
          <a:stretch/>
        </p:blipFill>
        <p:spPr>
          <a:xfrm flipH="1">
            <a:off x="4419600" y="0"/>
            <a:ext cx="4724400" cy="70212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04800"/>
            <a:ext cx="7848600" cy="6553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chemeClr val="accent6">
                    <a:lumMod val="50000"/>
                  </a:schemeClr>
                </a:solidFill>
                <a:latin typeface="NikoshBang"/>
              </a:rPr>
              <a:t> ফলিত জীব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g"/>
              </a:rPr>
              <a:t>বিজ্ঞান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NikoshBang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g"/>
              </a:rPr>
              <a:t>আলোচ্য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NikoshBang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g"/>
              </a:rPr>
              <a:t>বিষয়ঃ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NikoshBang"/>
              </a:rPr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38100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n-IN" dirty="0" smtClean="0"/>
              <a:t>১। প্রত্নত্ত্ববিদ্যা</a:t>
            </a:r>
          </a:p>
          <a:p>
            <a:pPr>
              <a:buNone/>
            </a:pPr>
            <a:r>
              <a:rPr lang="bn-IN" dirty="0" smtClean="0"/>
              <a:t>২। জীবপরিসংখ্যান</a:t>
            </a:r>
          </a:p>
          <a:p>
            <a:pPr>
              <a:buNone/>
            </a:pPr>
            <a:r>
              <a:rPr lang="bn-IN" dirty="0" smtClean="0"/>
              <a:t>৩। পরজীবীবিদ্যা</a:t>
            </a:r>
          </a:p>
          <a:p>
            <a:pPr>
              <a:buNone/>
            </a:pPr>
            <a:r>
              <a:rPr lang="bn-IN" dirty="0" smtClean="0"/>
              <a:t>৪। মৎস্যবিজ্ঞান</a:t>
            </a:r>
          </a:p>
          <a:p>
            <a:pPr>
              <a:buNone/>
            </a:pPr>
            <a:r>
              <a:rPr lang="bn-IN" dirty="0" smtClean="0"/>
              <a:t>৫। কীটতত্ত্ব</a:t>
            </a:r>
          </a:p>
          <a:p>
            <a:pPr>
              <a:buNone/>
            </a:pPr>
            <a:r>
              <a:rPr lang="bn-IN" dirty="0" smtClean="0"/>
              <a:t>৬। অনুজীববিজ্ঞান</a:t>
            </a:r>
          </a:p>
          <a:p>
            <a:pPr>
              <a:buNone/>
            </a:pPr>
            <a:r>
              <a:rPr lang="bn-IN" dirty="0" smtClean="0"/>
              <a:t>৭। কৃষিবিজ্ঞান</a:t>
            </a:r>
          </a:p>
          <a:p>
            <a:pPr>
              <a:buNone/>
            </a:pPr>
            <a:r>
              <a:rPr lang="bn-IN" dirty="0" smtClean="0"/>
              <a:t>৮।চিকিৎসাবিজ্ঞান</a:t>
            </a:r>
          </a:p>
          <a:p>
            <a:pPr>
              <a:buNone/>
            </a:pPr>
            <a:r>
              <a:rPr lang="bn-IN" dirty="0" smtClean="0"/>
              <a:t>৯। জিন প্রযুক্তি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371600"/>
            <a:ext cx="3657600" cy="518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১০। প্রাণরসায়ন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IN" sz="3200" dirty="0" smtClean="0"/>
              <a:t>১১। মৃত্তিকা বিজ্ঞান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১২।</a:t>
            </a:r>
            <a:r>
              <a:rPr kumimoji="0" lang="bn-IN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পরিবেশ বিজ্ঞান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IN" sz="3200" baseline="0" dirty="0" smtClean="0"/>
              <a:t>১৩।</a:t>
            </a:r>
            <a:r>
              <a:rPr lang="bn-IN" sz="3200" dirty="0" smtClean="0"/>
              <a:t> সমুদ্র বিজ্ঞান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১৪।</a:t>
            </a:r>
            <a:r>
              <a:rPr kumimoji="0" lang="bn-IN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বন বিজ্ঞান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IN" sz="3200" baseline="0" dirty="0" smtClean="0"/>
              <a:t>১৫।</a:t>
            </a:r>
            <a:r>
              <a:rPr lang="bn-IN" sz="3200" dirty="0" smtClean="0"/>
              <a:t> জীববিজ্ঞান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১৬।</a:t>
            </a:r>
            <a:r>
              <a:rPr kumimoji="0" lang="bn-IN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ফার্মেসি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IN" sz="3200" baseline="0" dirty="0" smtClean="0"/>
              <a:t>১৭।</a:t>
            </a:r>
            <a:r>
              <a:rPr lang="bn-IN" sz="3200" dirty="0" smtClean="0"/>
              <a:t> বন্যপ্রাণিবিদ্যা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১৮।</a:t>
            </a:r>
            <a:r>
              <a:rPr kumimoji="0" lang="bn-IN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বায়োইনফরমেটিক্স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85800" y="1447800"/>
            <a:ext cx="7696200" cy="1676400"/>
            <a:chOff x="533400" y="1447800"/>
            <a:chExt cx="7696200" cy="1676400"/>
          </a:xfrm>
        </p:grpSpPr>
        <p:sp>
          <p:nvSpPr>
            <p:cNvPr id="4" name="Can 3"/>
            <p:cNvSpPr/>
            <p:nvPr/>
          </p:nvSpPr>
          <p:spPr>
            <a:xfrm>
              <a:off x="533400" y="1447800"/>
              <a:ext cx="7696200" cy="1676400"/>
            </a:xfrm>
            <a:prstGeom prst="can">
              <a:avLst>
                <a:gd name="adj" fmla="val 4726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600200" y="2133600"/>
              <a:ext cx="5715000" cy="9555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prstTxWarp prst="textChevronInverted">
                <a:avLst>
                  <a:gd name="adj" fmla="val 80955"/>
                </a:avLst>
              </a:prstTxWarp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600" b="1" cap="none" spc="0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দলীয়</a:t>
              </a:r>
              <a:r>
                <a:rPr lang="en-US" sz="66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</a:t>
              </a:r>
              <a:r>
                <a:rPr lang="en-US" sz="6600" b="1" cap="none" spc="0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কাজ</a:t>
              </a:r>
              <a:endParaRPr lang="en-US" sz="6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85800" y="4495800"/>
            <a:ext cx="74676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0000CC"/>
                </a:solidFill>
              </a:rPr>
              <a:t>৫ টি করে ভৌত ও ফলিত জীববিজ্ঞানের শাখার নাম লেখ।</a:t>
            </a:r>
            <a:endParaRPr lang="en-US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676400" y="1066800"/>
            <a:ext cx="5867400" cy="2438400"/>
            <a:chOff x="2133600" y="1676400"/>
            <a:chExt cx="5867400" cy="2438400"/>
          </a:xfrm>
        </p:grpSpPr>
        <p:sp>
          <p:nvSpPr>
            <p:cNvPr id="4" name="Down Arrow Callout 3"/>
            <p:cNvSpPr/>
            <p:nvPr/>
          </p:nvSpPr>
          <p:spPr>
            <a:xfrm>
              <a:off x="2133600" y="1676400"/>
              <a:ext cx="5867400" cy="2438400"/>
            </a:xfrm>
            <a:prstGeom prst="downArrowCallout">
              <a:avLst>
                <a:gd name="adj1" fmla="val 7308"/>
                <a:gd name="adj2" fmla="val 8270"/>
                <a:gd name="adj3" fmla="val 17500"/>
                <a:gd name="adj4" fmla="val 5401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76600" y="1752600"/>
              <a:ext cx="3429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7200" dirty="0" smtClean="0"/>
                <a:t>বাড়ির কাজ</a:t>
              </a:r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600200" y="3886200"/>
            <a:ext cx="60960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জীববিজ্ঞানের প্রধান শাখাগুলোর বর্ণনা কর।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52400"/>
            <a:ext cx="9144000" cy="6477000"/>
            <a:chOff x="0" y="152400"/>
            <a:chExt cx="9144000" cy="6477000"/>
          </a:xfrm>
        </p:grpSpPr>
        <p:pic>
          <p:nvPicPr>
            <p:cNvPr id="4" name="Picture 3" descr="34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152400"/>
              <a:ext cx="9144000" cy="64770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36195" dist="12700" dir="11400000" algn="tl" rotWithShape="0">
                <a:srgbClr val="000000">
                  <a:alpha val="33000"/>
                </a:srgbClr>
              </a:outerShdw>
            </a:effectLst>
            <a:scene3d>
              <a:camera prst="perspectiveContrastingLeftFacing">
                <a:rot lat="540000" lon="2100000" rev="0"/>
              </a:camera>
              <a:lightRig rig="soft" dir="t"/>
            </a:scene3d>
            <a:sp3d contourW="12700" prstMaterial="matte">
              <a:bevelT w="63500" h="50800"/>
              <a:contourClr>
                <a:srgbClr val="C0C0C0"/>
              </a:contourClr>
            </a:sp3d>
          </p:spPr>
        </p:pic>
        <p:sp>
          <p:nvSpPr>
            <p:cNvPr id="6" name="Rectangle 5"/>
            <p:cNvSpPr/>
            <p:nvPr/>
          </p:nvSpPr>
          <p:spPr>
            <a:xfrm>
              <a:off x="1905000" y="2706737"/>
              <a:ext cx="7010400" cy="37702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perspectiveContrastingLeftFacing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bn-IN" sz="23900" b="1" cap="none" spc="0" dirty="0" smtClean="0">
                  <a:ln w="57150">
                    <a:solidFill>
                      <a:srgbClr val="FF0000"/>
                    </a:solidFill>
                  </a:ln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ধন্যবাদ</a:t>
              </a:r>
              <a:endParaRPr lang="en-US" sz="23900" b="1" cap="none" spc="0" dirty="0">
                <a:ln w="5715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rizontal Scroll 6"/>
          <p:cNvSpPr/>
          <p:nvPr/>
        </p:nvSpPr>
        <p:spPr>
          <a:xfrm>
            <a:off x="533400" y="685800"/>
            <a:ext cx="8001000" cy="6172200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90600" y="2286000"/>
            <a:ext cx="5105400" cy="3352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‡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gvt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wRqvDj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nK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mnKvix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wkÿK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RxeweÁvb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RxebbMi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Dc‡Rjv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Avwjg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gv`&amp;ivmv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SutonnyMJ" pitchFamily="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RxebbMi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, PzqvWv½v|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SutonnyMJ" pitchFamily="2" charset="0"/>
              <a:ea typeface="+mn-ea"/>
              <a:cs typeface="+mn-cs"/>
            </a:endParaRPr>
          </a:p>
        </p:txBody>
      </p:sp>
      <p:pic>
        <p:nvPicPr>
          <p:cNvPr id="5" name="Picture 4" descr="IMG_20150207_174423(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2362200"/>
            <a:ext cx="2057400" cy="3352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90800" y="228600"/>
            <a:ext cx="3962400" cy="101566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76200">
            <a:solidFill>
              <a:srgbClr val="0070C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RelaxedModerately"/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>
            <a:spAutoFit/>
          </a:bodyPr>
          <a:lstStyle/>
          <a:p>
            <a:r>
              <a:rPr lang="en-US" sz="6000" dirty="0" err="1" smtClean="0">
                <a:solidFill>
                  <a:srgbClr val="C00000"/>
                </a:solidFill>
                <a:latin typeface="SutonnyMJ" pitchFamily="2" charset="0"/>
              </a:rPr>
              <a:t>wk</a:t>
            </a:r>
            <a:r>
              <a:rPr lang="en-US" sz="6000" dirty="0" err="1" smtClean="0">
                <a:solidFill>
                  <a:srgbClr val="C00000"/>
                </a:solidFill>
                <a:latin typeface="AdarshaLipi"/>
              </a:rPr>
              <a:t>r</a:t>
            </a:r>
            <a:r>
              <a:rPr lang="en-US" sz="6000" dirty="0" err="1" smtClean="0">
                <a:solidFill>
                  <a:srgbClr val="C00000"/>
                </a:solidFill>
                <a:latin typeface="SutonnyMJ" pitchFamily="2" charset="0"/>
              </a:rPr>
              <a:t>K</a:t>
            </a:r>
            <a:r>
              <a:rPr lang="en-US" sz="6000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SutonnyMJ" pitchFamily="2" charset="0"/>
              </a:rPr>
              <a:t>cwiwPwZ</a:t>
            </a:r>
            <a:endParaRPr lang="en-US" sz="6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636" r="49587" b="4243"/>
          <a:stretch/>
        </p:blipFill>
        <p:spPr>
          <a:xfrm>
            <a:off x="0" y="0"/>
            <a:ext cx="4648200" cy="70212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636" r="49587" b="4243"/>
          <a:stretch/>
        </p:blipFill>
        <p:spPr>
          <a:xfrm flipH="1">
            <a:off x="4419600" y="0"/>
            <a:ext cx="4724400" cy="70212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sz="6600" dirty="0" err="1" smtClean="0"/>
              <a:t>পাঠ</a:t>
            </a:r>
            <a:r>
              <a:rPr lang="en-US" sz="6600" dirty="0" smtClean="0"/>
              <a:t> </a:t>
            </a:r>
            <a:r>
              <a:rPr lang="en-US" sz="6600" dirty="0" err="1" smtClean="0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>
              <a:buNone/>
            </a:pPr>
            <a:endParaRPr lang="bn-IN" sz="4400" dirty="0" smtClean="0"/>
          </a:p>
          <a:p>
            <a:pPr algn="ctr">
              <a:buNone/>
            </a:pPr>
            <a:r>
              <a:rPr lang="bn-IN" sz="4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শ্রেনিঃ ৯ম</a:t>
            </a:r>
          </a:p>
          <a:p>
            <a:pPr algn="ctr">
              <a:buNone/>
            </a:pPr>
            <a:r>
              <a:rPr lang="bn-IN" sz="4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বিষয়ঃ জীববিজ্ঞান</a:t>
            </a:r>
          </a:p>
          <a:p>
            <a:pPr algn="ctr">
              <a:buNone/>
            </a:pPr>
            <a:r>
              <a:rPr lang="bn-IN" sz="4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অধ্যায়ঃ ১ম (জীবন পাঠ)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1524000"/>
            <a:ext cx="8458200" cy="5105400"/>
          </a:xfrm>
          <a:prstGeom prst="round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6000" dirty="0" err="1" smtClean="0"/>
              <a:t>নিচের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প্রশ্নগুলোর</a:t>
            </a:r>
            <a:r>
              <a:rPr lang="en-US" sz="6000" dirty="0" smtClean="0"/>
              <a:t> </a:t>
            </a:r>
            <a:r>
              <a:rPr lang="en-US" sz="6000" dirty="0" err="1" smtClean="0"/>
              <a:t>উত্তর</a:t>
            </a:r>
            <a:r>
              <a:rPr lang="en-US" sz="6000" dirty="0" smtClean="0"/>
              <a:t> </a:t>
            </a:r>
            <a:r>
              <a:rPr lang="en-US" sz="6000" dirty="0" err="1" smtClean="0"/>
              <a:t>দাও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43200"/>
            <a:ext cx="8229600" cy="228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IN" sz="3600" dirty="0" smtClean="0"/>
              <a:t>বিজ্ঞান কী?</a:t>
            </a:r>
          </a:p>
          <a:p>
            <a:pPr>
              <a:buNone/>
            </a:pPr>
            <a:r>
              <a:rPr lang="bn-IN" sz="3600" dirty="0" smtClean="0"/>
              <a:t>বিজ্ঞানের কয়েকটি শাখার নাম বল।</a:t>
            </a:r>
          </a:p>
          <a:p>
            <a:pPr>
              <a:buNone/>
            </a:pPr>
            <a:r>
              <a:rPr lang="bn-IN" sz="3600" dirty="0" smtClean="0"/>
              <a:t>উদ্ভিদ ও প্রাণি সম্পর্কে কোন বিজ্ঞানে আলোচনা করা হয়? </a:t>
            </a:r>
            <a:endParaRPr lang="en-US" sz="3600" dirty="0"/>
          </a:p>
        </p:txBody>
      </p:sp>
      <p:grpSp>
        <p:nvGrpSpPr>
          <p:cNvPr id="8" name="Group 7"/>
          <p:cNvGrpSpPr/>
          <p:nvPr/>
        </p:nvGrpSpPr>
        <p:grpSpPr>
          <a:xfrm>
            <a:off x="1295400" y="1219200"/>
            <a:ext cx="6781800" cy="1676400"/>
            <a:chOff x="1981200" y="5020270"/>
            <a:chExt cx="5791200" cy="999530"/>
          </a:xfrm>
        </p:grpSpPr>
        <p:sp>
          <p:nvSpPr>
            <p:cNvPr id="6" name="Wave 5"/>
            <p:cNvSpPr/>
            <p:nvPr/>
          </p:nvSpPr>
          <p:spPr>
            <a:xfrm>
              <a:off x="1981200" y="5029200"/>
              <a:ext cx="5257800" cy="990600"/>
            </a:xfrm>
            <a:prstGeom prst="wave">
              <a:avLst/>
            </a:prstGeom>
            <a:solidFill>
              <a:srgbClr val="000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286000" y="5020270"/>
              <a:ext cx="548640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Wave1">
                <a:avLst/>
              </a:prstTxWarp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bn-IN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আজকের পাঠ  </a:t>
              </a:r>
              <a:endPara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to="" calcmode="lin" valueType="num">
                                      <p:cBhvr>
                                        <p:cTn id="48" dur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81000" y="1828800"/>
            <a:ext cx="8382000" cy="48006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5400" dirty="0" err="1" smtClean="0">
                <a:latin typeface="NikoshBang"/>
              </a:rPr>
              <a:t>জীববিজ্ঞানের</a:t>
            </a:r>
            <a:r>
              <a:rPr lang="en-US" sz="5400" dirty="0" smtClean="0">
                <a:latin typeface="NikoshBang"/>
              </a:rPr>
              <a:t> </a:t>
            </a:r>
            <a:r>
              <a:rPr lang="en-US" sz="5400" dirty="0" err="1" smtClean="0">
                <a:latin typeface="NikoshBang"/>
              </a:rPr>
              <a:t>ধারণা</a:t>
            </a:r>
            <a:endParaRPr lang="en-US" sz="5400" dirty="0">
              <a:latin typeface="NikoshBang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9050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dirty="0" err="1" smtClean="0">
                <a:latin typeface="NikoshBang"/>
              </a:rPr>
              <a:t>জীববিজ্ঞান</a:t>
            </a:r>
            <a:r>
              <a:rPr lang="en-US" sz="3600" dirty="0" smtClean="0">
                <a:latin typeface="NikoshBang"/>
              </a:rPr>
              <a:t> </a:t>
            </a:r>
            <a:r>
              <a:rPr lang="en-US" sz="3600" dirty="0" err="1" smtClean="0">
                <a:latin typeface="NikoshBang"/>
              </a:rPr>
              <a:t>এর</a:t>
            </a:r>
            <a:r>
              <a:rPr lang="en-US" sz="3600" dirty="0" smtClean="0">
                <a:latin typeface="NikoshBang"/>
              </a:rPr>
              <a:t> </a:t>
            </a:r>
            <a:r>
              <a:rPr lang="en-US" sz="3600" dirty="0" err="1" smtClean="0">
                <a:latin typeface="NikoshBang"/>
              </a:rPr>
              <a:t>ইংরেজি</a:t>
            </a:r>
            <a:r>
              <a:rPr lang="en-US" sz="3600" dirty="0" smtClean="0">
                <a:latin typeface="NikoshBang"/>
              </a:rPr>
              <a:t> </a:t>
            </a:r>
            <a:r>
              <a:rPr lang="en-US" sz="3600" dirty="0" err="1" smtClean="0">
                <a:latin typeface="NikoshBang"/>
              </a:rPr>
              <a:t>পরিভাষা</a:t>
            </a:r>
            <a:r>
              <a:rPr lang="en-US" sz="3600" dirty="0" smtClean="0">
                <a:latin typeface="NikoshBang"/>
              </a:rPr>
              <a:t>- Biology</a:t>
            </a:r>
          </a:p>
          <a:p>
            <a:pPr>
              <a:buNone/>
            </a:pPr>
            <a:r>
              <a:rPr lang="en-US" sz="3600" dirty="0" smtClean="0">
                <a:latin typeface="NikoshBang"/>
              </a:rPr>
              <a:t>Biology= Bios + logos (</a:t>
            </a:r>
            <a:r>
              <a:rPr lang="bn-IN" sz="3600" dirty="0" smtClean="0">
                <a:latin typeface="NikoshBang"/>
              </a:rPr>
              <a:t>গ্রীক শব্দ)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3483114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জীবন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0" y="3483114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জ্ঞান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2400300" y="3313906"/>
            <a:ext cx="686594" cy="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3848100" y="3314700"/>
            <a:ext cx="686594" cy="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14400" y="4168914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জীবন সম্পর্কিত জ্ঞান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761603" y="3657997"/>
            <a:ext cx="1219994" cy="158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g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600201"/>
            <a:ext cx="7772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solidFill>
                  <a:srgbClr val="FF0000"/>
                </a:solidFill>
                <a:latin typeface="NikoshBang"/>
              </a:rPr>
              <a:t>জীববিজ্ঞানের</a:t>
            </a:r>
            <a:r>
              <a:rPr lang="en-US" sz="4000" dirty="0" smtClean="0">
                <a:solidFill>
                  <a:srgbClr val="FF0000"/>
                </a:solidFill>
                <a:latin typeface="NikoshBang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g"/>
              </a:rPr>
              <a:t>সংগাঃ</a:t>
            </a:r>
            <a:r>
              <a:rPr lang="en-US" sz="4000" dirty="0" smtClean="0">
                <a:solidFill>
                  <a:srgbClr val="FF0000"/>
                </a:solidFill>
                <a:latin typeface="NikoshBang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g"/>
              </a:rPr>
              <a:t>বিজ্ঞানের</a:t>
            </a:r>
            <a:r>
              <a:rPr lang="en-US" sz="3200" dirty="0" smtClean="0">
                <a:solidFill>
                  <a:srgbClr val="002060"/>
                </a:solidFill>
                <a:latin typeface="NikoshBang"/>
              </a:rPr>
              <a:t>  </a:t>
            </a:r>
            <a:r>
              <a:rPr lang="en-US" sz="3200" dirty="0" err="1" smtClean="0">
                <a:solidFill>
                  <a:srgbClr val="002060"/>
                </a:solidFill>
                <a:latin typeface="NikoshBang"/>
              </a:rPr>
              <a:t>যে</a:t>
            </a:r>
            <a:r>
              <a:rPr lang="en-US" sz="3200" dirty="0" smtClean="0">
                <a:solidFill>
                  <a:srgbClr val="002060"/>
                </a:solidFill>
                <a:latin typeface="NikoshBang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g"/>
              </a:rPr>
              <a:t>শাখায়</a:t>
            </a:r>
            <a:r>
              <a:rPr lang="en-US" sz="3200" dirty="0" smtClean="0">
                <a:solidFill>
                  <a:srgbClr val="002060"/>
                </a:solidFill>
                <a:latin typeface="NikoshBang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g"/>
              </a:rPr>
              <a:t>জীবের</a:t>
            </a:r>
            <a:r>
              <a:rPr lang="en-US" sz="3200" dirty="0" smtClean="0">
                <a:solidFill>
                  <a:srgbClr val="002060"/>
                </a:solidFill>
                <a:latin typeface="NikoshBang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g"/>
              </a:rPr>
              <a:t>গঠন</a:t>
            </a:r>
            <a:r>
              <a:rPr lang="en-US" sz="3200" dirty="0" smtClean="0">
                <a:solidFill>
                  <a:srgbClr val="002060"/>
                </a:solidFill>
                <a:latin typeface="NikoshBang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NikoshBang"/>
              </a:rPr>
              <a:t>জৈবনিক</a:t>
            </a:r>
            <a:r>
              <a:rPr lang="en-US" sz="3200" dirty="0" smtClean="0">
                <a:solidFill>
                  <a:srgbClr val="002060"/>
                </a:solidFill>
                <a:latin typeface="NikoshBang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g"/>
              </a:rPr>
              <a:t>ক্রিয়া</a:t>
            </a:r>
            <a:r>
              <a:rPr lang="en-US" sz="3200" dirty="0" smtClean="0">
                <a:solidFill>
                  <a:srgbClr val="002060"/>
                </a:solidFill>
                <a:latin typeface="NikoshBang"/>
              </a:rPr>
              <a:t> ও </a:t>
            </a:r>
            <a:r>
              <a:rPr lang="en-US" sz="3200" dirty="0" err="1" smtClean="0">
                <a:solidFill>
                  <a:srgbClr val="002060"/>
                </a:solidFill>
                <a:latin typeface="NikoshBang"/>
              </a:rPr>
              <a:t>জীবন</a:t>
            </a:r>
            <a:r>
              <a:rPr lang="en-US" sz="3200" dirty="0" smtClean="0">
                <a:solidFill>
                  <a:srgbClr val="002060"/>
                </a:solidFill>
                <a:latin typeface="NikoshBang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g"/>
              </a:rPr>
              <a:t>ধারন</a:t>
            </a:r>
            <a:r>
              <a:rPr lang="en-US" sz="3200" dirty="0" smtClean="0">
                <a:solidFill>
                  <a:srgbClr val="002060"/>
                </a:solidFill>
                <a:latin typeface="NikoshBang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g"/>
              </a:rPr>
              <a:t>সম্পর্কে</a:t>
            </a:r>
            <a:r>
              <a:rPr lang="en-US" sz="3200" dirty="0" smtClean="0">
                <a:solidFill>
                  <a:srgbClr val="002060"/>
                </a:solidFill>
                <a:latin typeface="NikoshBang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g"/>
              </a:rPr>
              <a:t>সম্যক</a:t>
            </a:r>
            <a:r>
              <a:rPr lang="en-US" sz="3200" dirty="0" smtClean="0">
                <a:solidFill>
                  <a:srgbClr val="002060"/>
                </a:solidFill>
                <a:latin typeface="NikoshBang"/>
              </a:rPr>
              <a:t> ও </a:t>
            </a:r>
            <a:r>
              <a:rPr lang="en-US" sz="3200" dirty="0" err="1" smtClean="0">
                <a:solidFill>
                  <a:srgbClr val="002060"/>
                </a:solidFill>
                <a:latin typeface="NikoshBang"/>
              </a:rPr>
              <a:t>বৈজ্ঞানিক</a:t>
            </a:r>
            <a:r>
              <a:rPr lang="en-US" sz="3200" dirty="0" smtClean="0">
                <a:solidFill>
                  <a:srgbClr val="002060"/>
                </a:solidFill>
                <a:latin typeface="NikoshBang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g"/>
              </a:rPr>
              <a:t>জ্ঞান</a:t>
            </a:r>
            <a:r>
              <a:rPr lang="en-US" sz="3200" dirty="0" smtClean="0">
                <a:solidFill>
                  <a:srgbClr val="002060"/>
                </a:solidFill>
                <a:latin typeface="NikoshBang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g"/>
              </a:rPr>
              <a:t>পাওয়া</a:t>
            </a:r>
            <a:r>
              <a:rPr lang="en-US" sz="3200" dirty="0" smtClean="0">
                <a:solidFill>
                  <a:srgbClr val="002060"/>
                </a:solidFill>
                <a:latin typeface="NikoshBang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g"/>
              </a:rPr>
              <a:t>যায়</a:t>
            </a:r>
            <a:r>
              <a:rPr lang="en-US" sz="3200" dirty="0" smtClean="0">
                <a:solidFill>
                  <a:srgbClr val="002060"/>
                </a:solidFill>
                <a:latin typeface="NikoshBang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g"/>
              </a:rPr>
              <a:t>তাকে</a:t>
            </a:r>
            <a:r>
              <a:rPr lang="en-US" sz="3200" dirty="0" smtClean="0">
                <a:solidFill>
                  <a:srgbClr val="002060"/>
                </a:solidFill>
                <a:latin typeface="NikoshBang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g"/>
              </a:rPr>
              <a:t>জীববিজ্ঞান</a:t>
            </a:r>
            <a:r>
              <a:rPr lang="en-US" sz="3200" dirty="0" smtClean="0">
                <a:solidFill>
                  <a:srgbClr val="002060"/>
                </a:solidFill>
                <a:latin typeface="NikoshBang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g"/>
              </a:rPr>
              <a:t>বলে</a:t>
            </a:r>
            <a:r>
              <a:rPr lang="en-US" sz="3200" dirty="0" smtClean="0">
                <a:solidFill>
                  <a:srgbClr val="002060"/>
                </a:solidFill>
                <a:latin typeface="NikoshBang"/>
              </a:rPr>
              <a:t>।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371600" y="41910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39624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70C0"/>
                </a:solidFill>
                <a:latin typeface="NikoshBang"/>
              </a:rPr>
              <a:t>গ্রীক</a:t>
            </a:r>
            <a:r>
              <a:rPr lang="en-US" sz="3600" dirty="0" smtClean="0">
                <a:solidFill>
                  <a:srgbClr val="0070C0"/>
                </a:solidFill>
                <a:latin typeface="NikoshBang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g"/>
              </a:rPr>
              <a:t>দার্শনিক</a:t>
            </a:r>
            <a:r>
              <a:rPr lang="en-US" sz="3600" dirty="0" smtClean="0">
                <a:solidFill>
                  <a:srgbClr val="0070C0"/>
                </a:solidFill>
                <a:latin typeface="NikoshBang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g"/>
              </a:rPr>
              <a:t>আরিস্টটল</a:t>
            </a:r>
            <a:r>
              <a:rPr lang="en-US" sz="3600" dirty="0" smtClean="0">
                <a:solidFill>
                  <a:srgbClr val="0070C0"/>
                </a:solidFill>
                <a:latin typeface="NikoshBang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g"/>
              </a:rPr>
              <a:t>কে</a:t>
            </a:r>
            <a:r>
              <a:rPr lang="en-US" sz="3600" dirty="0" smtClean="0">
                <a:solidFill>
                  <a:srgbClr val="0070C0"/>
                </a:solidFill>
                <a:latin typeface="NikoshBang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g"/>
              </a:rPr>
              <a:t>জীববিজ্ঞানের</a:t>
            </a:r>
            <a:r>
              <a:rPr lang="en-US" sz="3600" dirty="0" smtClean="0">
                <a:solidFill>
                  <a:srgbClr val="0070C0"/>
                </a:solidFill>
                <a:latin typeface="NikoshBang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g"/>
              </a:rPr>
              <a:t>জনক</a:t>
            </a:r>
            <a:r>
              <a:rPr lang="en-US" sz="3600" dirty="0" smtClean="0">
                <a:solidFill>
                  <a:srgbClr val="0070C0"/>
                </a:solidFill>
                <a:latin typeface="NikoshBang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g"/>
              </a:rPr>
              <a:t>বলে</a:t>
            </a:r>
            <a:r>
              <a:rPr lang="en-US" sz="3600" dirty="0" smtClean="0">
                <a:solidFill>
                  <a:srgbClr val="0070C0"/>
                </a:solidFill>
                <a:latin typeface="NikoshBang"/>
              </a:rPr>
              <a:t>। </a:t>
            </a:r>
            <a:endParaRPr lang="en-US" dirty="0">
              <a:solidFill>
                <a:srgbClr val="0070C0"/>
              </a:solidFill>
              <a:latin typeface="NikoshBa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6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bn-IN" sz="6000" dirty="0" smtClean="0"/>
              <a:t>একক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762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bn-IN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জীববিজ্ঞান বলতে কি বুঝায়?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1524000"/>
            <a:ext cx="8763000" cy="5257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g"/>
              </a:rPr>
              <a:t>জীববিজ্ঞানের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g"/>
              </a:rPr>
              <a:t> </a:t>
            </a:r>
            <a:r>
              <a:rPr lang="bn-IN" sz="4800" dirty="0" smtClean="0">
                <a:solidFill>
                  <a:schemeClr val="accent6">
                    <a:lumMod val="50000"/>
                  </a:schemeClr>
                </a:solidFill>
                <a:latin typeface="NikoshBang"/>
              </a:rPr>
              <a:t>শাখাসমুহ</a:t>
            </a:r>
            <a:endParaRPr lang="en-US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1400" y="16002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g"/>
              </a:rPr>
              <a:t>জীববিজ্ঞান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2286000" y="2171283"/>
            <a:ext cx="4572000" cy="1257717"/>
            <a:chOff x="2286000" y="2515394"/>
            <a:chExt cx="4572000" cy="1143000"/>
          </a:xfrm>
        </p:grpSpPr>
        <p:cxnSp>
          <p:nvCxnSpPr>
            <p:cNvPr id="7" name="Straight Arrow Connector 6"/>
            <p:cNvCxnSpPr/>
            <p:nvPr/>
          </p:nvCxnSpPr>
          <p:spPr>
            <a:xfrm rot="5400000">
              <a:off x="4381500" y="2781300"/>
              <a:ext cx="533400" cy="158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286000" y="3048000"/>
              <a:ext cx="4572000" cy="15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>
              <a:off x="1981994" y="3352800"/>
              <a:ext cx="609600" cy="158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>
              <a:off x="6552406" y="3352800"/>
              <a:ext cx="609600" cy="158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1219200" y="3276601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accent6">
                    <a:lumMod val="50000"/>
                  </a:schemeClr>
                </a:solidFill>
                <a:latin typeface="NikoshBang"/>
              </a:rPr>
              <a:t>উদ্ভিদ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g"/>
              </a:rPr>
              <a:t>বিজ্ঞান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638800" y="3269398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accent6">
                    <a:lumMod val="50000"/>
                  </a:schemeClr>
                </a:solidFill>
                <a:latin typeface="NikoshBang"/>
              </a:rPr>
              <a:t>প্রানি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g"/>
              </a:rPr>
              <a:t>বিজ্ঞান</a:t>
            </a:r>
            <a:endParaRPr lang="bn-IN" sz="4800" dirty="0" smtClean="0">
              <a:solidFill>
                <a:schemeClr val="accent6">
                  <a:lumMod val="50000"/>
                </a:schemeClr>
              </a:solidFill>
              <a:latin typeface="NikoshBang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" y="18288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NikoshBang"/>
              </a:rPr>
              <a:t>জী</a:t>
            </a:r>
            <a:r>
              <a:rPr lang="bn-IN" sz="2800" dirty="0" smtClean="0">
                <a:solidFill>
                  <a:srgbClr val="FF0000"/>
                </a:solidFill>
                <a:latin typeface="NikoshBang"/>
              </a:rPr>
              <a:t>বের ধরন অনুসারে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1828800"/>
            <a:ext cx="274320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FF0000"/>
                </a:solidFill>
                <a:latin typeface="NikoshBang"/>
              </a:rPr>
              <a:t>আলোচনার দিক অনুসারে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0" y="3276600"/>
            <a:ext cx="3352800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accent6">
                    <a:lumMod val="50000"/>
                  </a:schemeClr>
                </a:solidFill>
                <a:latin typeface="NikoshBang"/>
              </a:rPr>
              <a:t>ভৌত জীব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g"/>
              </a:rPr>
              <a:t>বিজ্ঞান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181600" y="3352800"/>
            <a:ext cx="3352800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accent6">
                    <a:lumMod val="50000"/>
                  </a:schemeClr>
                </a:solidFill>
                <a:latin typeface="NikoshBang"/>
              </a:rPr>
              <a:t>ফলিত জীব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g"/>
              </a:rPr>
              <a:t>বিজ্ঞান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repeatCount="indefinite" decel="10000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0" presetClass="entr" presetSubtype="0" repeatCount="indefinite" decel="10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0" presetClass="entr" presetSubtype="0" repeatCount="indefinite" decel="10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18" grpId="0"/>
      <p:bldP spid="19" grpId="0"/>
      <p:bldP spid="20" grpId="0"/>
      <p:bldP spid="13" grpId="0" animBg="1"/>
      <p:bldP spid="13" grpId="1" animBg="1"/>
      <p:bldP spid="14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IN" dirty="0" smtClean="0">
                <a:solidFill>
                  <a:schemeClr val="accent6">
                    <a:lumMod val="50000"/>
                  </a:schemeClr>
                </a:solidFill>
                <a:latin typeface="NikoshBang"/>
              </a:rPr>
              <a:t>ভৌত জীব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g"/>
              </a:rPr>
              <a:t>বিজ্ঞান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NikoshBang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g"/>
              </a:rPr>
              <a:t>আলোচ্য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NikoshBang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g"/>
              </a:rPr>
              <a:t>বিষয়ঃ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NikoshBang"/>
              </a:rPr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581400" cy="4525963"/>
          </a:xfrm>
          <a:solidFill>
            <a:schemeClr val="accent5"/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১।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অঙ্গসংস্থান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২।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শ্রেনিবিন্যাসবিদ্যা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৩।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শারিরবিদ্যা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৪।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হিস্টোলজি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৫।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ভ্রুণবিদ্যা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৬।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কোষবিদ্যা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67200" y="1600200"/>
            <a:ext cx="3581400" cy="4525963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 dirty="0" smtClean="0"/>
              <a:t>৭। </a:t>
            </a:r>
            <a:r>
              <a:rPr lang="en-US" sz="3200" dirty="0" err="1" smtClean="0"/>
              <a:t>বংশগতিবিদ্যা</a:t>
            </a:r>
            <a:endParaRPr kumimoji="0" lang="bn-I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৮।</a:t>
            </a:r>
            <a:r>
              <a:rPr kumimoji="0" lang="bn-IN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বিবর্তনবিদ্যা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IN" sz="3200" baseline="0" dirty="0" smtClean="0"/>
              <a:t>৯।</a:t>
            </a:r>
            <a:r>
              <a:rPr lang="bn-IN" sz="3200" dirty="0" smtClean="0"/>
              <a:t> বাস্তুবিদ্যা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১০।</a:t>
            </a:r>
            <a:r>
              <a:rPr kumimoji="0" lang="bn-IN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এন্ড্রোকাইনোলজি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IN" sz="3200" baseline="0" dirty="0" smtClean="0"/>
              <a:t>১১।</a:t>
            </a:r>
            <a:r>
              <a:rPr lang="bn-IN" sz="3200" dirty="0" smtClean="0"/>
              <a:t> জীবভূগোল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264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পাঠ পরিচিতি</vt:lpstr>
      <vt:lpstr>নিচের প্রশ্নগুলোর উত্তর দাও</vt:lpstr>
      <vt:lpstr>জীববিজ্ঞানের ধারণা</vt:lpstr>
      <vt:lpstr>Slide 6</vt:lpstr>
      <vt:lpstr>একক কাজ</vt:lpstr>
      <vt:lpstr>জীববিজ্ঞানের শাখাসমুহ</vt:lpstr>
      <vt:lpstr>ভৌত জীববিজ্ঞান আলোচ্য বিষয়ঃ-</vt:lpstr>
      <vt:lpstr> ফলিত জীববিজ্ঞান আলোচ্য বিষয়ঃ-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জীববিজ্ঞানের ধারণা</dc:title>
  <dc:creator>ZIA</dc:creator>
  <cp:lastModifiedBy>ZIA</cp:lastModifiedBy>
  <cp:revision>55</cp:revision>
  <dcterms:created xsi:type="dcterms:W3CDTF">2006-08-16T00:00:00Z</dcterms:created>
  <dcterms:modified xsi:type="dcterms:W3CDTF">2017-10-06T15:53:48Z</dcterms:modified>
</cp:coreProperties>
</file>